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38"/>
  </p:notesMasterIdLst>
  <p:handoutMasterIdLst>
    <p:handoutMasterId r:id="rId39"/>
  </p:handoutMasterIdLst>
  <p:sldIdLst>
    <p:sldId id="281" r:id="rId2"/>
    <p:sldId id="306" r:id="rId3"/>
    <p:sldId id="368" r:id="rId4"/>
    <p:sldId id="260" r:id="rId5"/>
    <p:sldId id="291" r:id="rId6"/>
    <p:sldId id="384" r:id="rId7"/>
    <p:sldId id="263" r:id="rId8"/>
    <p:sldId id="369" r:id="rId9"/>
    <p:sldId id="385" r:id="rId10"/>
    <p:sldId id="386" r:id="rId11"/>
    <p:sldId id="387" r:id="rId12"/>
    <p:sldId id="388" r:id="rId13"/>
    <p:sldId id="389" r:id="rId14"/>
    <p:sldId id="390" r:id="rId15"/>
    <p:sldId id="329" r:id="rId16"/>
    <p:sldId id="330" r:id="rId17"/>
    <p:sldId id="331" r:id="rId18"/>
    <p:sldId id="332" r:id="rId19"/>
    <p:sldId id="350" r:id="rId20"/>
    <p:sldId id="351" r:id="rId21"/>
    <p:sldId id="352" r:id="rId22"/>
    <p:sldId id="353" r:id="rId23"/>
    <p:sldId id="357" r:id="rId24"/>
    <p:sldId id="358" r:id="rId25"/>
    <p:sldId id="393" r:id="rId26"/>
    <p:sldId id="360" r:id="rId27"/>
    <p:sldId id="361" r:id="rId28"/>
    <p:sldId id="362" r:id="rId29"/>
    <p:sldId id="363" r:id="rId30"/>
    <p:sldId id="364" r:id="rId31"/>
    <p:sldId id="392" r:id="rId32"/>
    <p:sldId id="391" r:id="rId33"/>
    <p:sldId id="340" r:id="rId34"/>
    <p:sldId id="341" r:id="rId35"/>
    <p:sldId id="381" r:id="rId36"/>
    <p:sldId id="394" r:id="rId37"/>
  </p:sldIdLst>
  <p:sldSz cx="9144000" cy="6858000" type="screen4x3"/>
  <p:notesSz cx="6858000" cy="102314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6" autoAdjust="0"/>
    <p:restoredTop sz="86408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91275" y="9818688"/>
            <a:ext cx="3968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 eaLnBrk="0" hangingPunct="0"/>
            <a:fld id="{2663B23A-CB04-4965-8EDC-61277FF56C82}" type="slidenum">
              <a:rPr lang="en-US" sz="1400"/>
              <a:pPr algn="r" eaLnBrk="0" hangingPunct="0"/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864100"/>
            <a:ext cx="5029200" cy="4306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8225" y="892175"/>
            <a:ext cx="4781550" cy="3586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91275" y="9818688"/>
            <a:ext cx="3968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 eaLnBrk="0" hangingPunct="0"/>
            <a:fld id="{F76EAA2A-55F4-475F-8A33-7D8670FBB154}" type="slidenum">
              <a:rPr lang="en-US" sz="1400"/>
              <a:pPr algn="r" eaLnBrk="0" hangingPunct="0"/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22A63-A68D-4B88-A12F-BE2ED2E813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F32C9-A207-4A2A-91A2-9DA6EFE9B9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DD7E4-AF40-4A19-B0DF-69D7C308D8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378CFC4-2A4E-47B4-A4F3-592DEF0FB0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9D40E-5EEF-4B35-A338-6EBC372A30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4A5A9-68AC-49A1-AFA1-BC3E3A7618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98ABD-7A8F-4F14-AED9-09DA01EB2E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E7B36-3C2F-42FA-B875-0822799BAD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1614D-598F-4421-A7E7-49B226D3D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E9880-1FF0-4789-9810-409CE8DF9E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2D99B-5558-43C7-9650-9BBA4430D7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1D825-9F7E-4A52-B497-0899715D1C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F255A21-190E-43D9-A736-D907C1CAB9C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0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3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Microsoft_Office_Word_97_-_2003_Document1.doc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708FB-B3D3-4252-A4E7-DB9AA776680F}" type="slidenum">
              <a:rPr lang="en-US"/>
              <a:pPr/>
              <a:t>1</a:t>
            </a:fld>
            <a:endParaRPr lang="en-US"/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4">
              <a:buFontTx/>
              <a:buNone/>
            </a:pPr>
            <a:r>
              <a:rPr lang="en-GB" sz="3600" b="1" dirty="0"/>
              <a:t>REAL </a:t>
            </a:r>
            <a:r>
              <a:rPr lang="en-GB" sz="3600" b="1" dirty="0" smtClean="0"/>
              <a:t>OPTION VALUE   </a:t>
            </a:r>
            <a:endParaRPr lang="en-GB" sz="3600" b="1" dirty="0"/>
          </a:p>
          <a:p>
            <a:pPr lvl="4">
              <a:buFontTx/>
              <a:buNone/>
            </a:pPr>
            <a:endParaRPr lang="en-GB" sz="3600" b="1" dirty="0"/>
          </a:p>
          <a:p>
            <a:pPr lvl="4">
              <a:buFontTx/>
              <a:buNone/>
            </a:pPr>
            <a:r>
              <a:rPr lang="en-GB" sz="3600" b="1" dirty="0"/>
              <a:t>Chapter 9</a:t>
            </a:r>
            <a:endParaRPr lang="en-US" sz="3600" b="1" dirty="0"/>
          </a:p>
          <a:p>
            <a:endParaRPr lang="en-US" sz="3600" b="1" dirty="0"/>
          </a:p>
          <a:p>
            <a:endParaRPr lang="en-US" sz="3600" b="1" dirty="0"/>
          </a:p>
          <a:p>
            <a:pPr>
              <a:buFontTx/>
              <a:buNone/>
            </a:pPr>
            <a:r>
              <a:rPr lang="en-US" sz="3600" b="1" dirty="0"/>
              <a:t>      STRATEGIC REAL OPTIONS </a:t>
            </a:r>
          </a:p>
          <a:p>
            <a:endParaRPr lang="en-US" sz="3600" b="1" dirty="0"/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8397-876E-4127-B5BA-A696BB578944}" type="slidenum">
              <a:rPr lang="en-US"/>
              <a:pPr/>
              <a:t>10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Positive Root</a:t>
            </a:r>
            <a:endParaRPr lang="en-US"/>
          </a:p>
        </p:txBody>
      </p:sp>
      <p:graphicFrame>
        <p:nvGraphicFramePr>
          <p:cNvPr id="168963" name="Object 3"/>
          <p:cNvGraphicFramePr>
            <a:graphicFrameLocks noChangeAspect="1"/>
          </p:cNvGraphicFramePr>
          <p:nvPr>
            <p:ph idx="1"/>
          </p:nvPr>
        </p:nvGraphicFramePr>
        <p:xfrm>
          <a:off x="1273175" y="2968625"/>
          <a:ext cx="6667500" cy="1709738"/>
        </p:xfrm>
        <a:graphic>
          <a:graphicData uri="http://schemas.openxmlformats.org/presentationml/2006/ole">
            <p:oleObj spid="_x0000_s168963" name="Equation" r:id="rId4" imgW="1981080" imgH="50796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F944-4843-4E67-B418-1E27F3EB03FE}" type="slidenum">
              <a:rPr lang="en-US"/>
              <a:pPr/>
              <a:t>11</a:t>
            </a:fld>
            <a:endParaRPr 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leader’s value function</a:t>
            </a:r>
            <a:endParaRPr lang="pt-PT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 </a:t>
            </a:r>
            <a:endParaRPr lang="pt-PT"/>
          </a:p>
        </p:txBody>
      </p:sp>
      <p:graphicFrame>
        <p:nvGraphicFramePr>
          <p:cNvPr id="169988" name="Object 4"/>
          <p:cNvGraphicFramePr>
            <a:graphicFrameLocks noChangeAspect="1"/>
          </p:cNvGraphicFramePr>
          <p:nvPr/>
        </p:nvGraphicFramePr>
        <p:xfrm>
          <a:off x="612775" y="2206625"/>
          <a:ext cx="8112125" cy="2589213"/>
        </p:xfrm>
        <a:graphic>
          <a:graphicData uri="http://schemas.openxmlformats.org/presentationml/2006/ole">
            <p:oleObj spid="_x0000_s169988" name="Equation" r:id="rId4" imgW="3060360" imgH="79992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BA3AB-FA31-42A0-B34D-913F942AA80F}" type="slidenum">
              <a:rPr lang="en-US"/>
              <a:pPr/>
              <a:t>12</a:t>
            </a:fld>
            <a:endParaRPr lang="en-US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LEADER’S TRIGGER</a:t>
            </a:r>
            <a:endParaRPr lang="en-US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EQUATE VALUE FUNCTION OF LEADER=FOLLOWER SUBSTITUTING LEADER’S TRIGGER FOR V IN BOTH EQUATIONS WHEN V&lt;V</a:t>
            </a:r>
            <a:r>
              <a:rPr lang="en-GB" baseline="-25000" dirty="0"/>
              <a:t>F</a:t>
            </a:r>
          </a:p>
          <a:p>
            <a:endParaRPr lang="en-GB" baseline="-25000" dirty="0"/>
          </a:p>
          <a:p>
            <a:r>
              <a:rPr lang="en-GB" dirty="0"/>
              <a:t>IN THE SPECIAL CASE WHERE </a:t>
            </a:r>
            <a:r>
              <a:rPr lang="el-GR" dirty="0">
                <a:cs typeface="Arial" charset="0"/>
              </a:rPr>
              <a:t>β</a:t>
            </a:r>
            <a:r>
              <a:rPr lang="en-GB" dirty="0"/>
              <a:t>=2, SOLVE QUADRATIC </a:t>
            </a:r>
            <a:r>
              <a:rPr lang="en-GB" dirty="0" smtClean="0"/>
              <a:t>FOR </a:t>
            </a:r>
            <a:r>
              <a:rPr lang="en-GB" dirty="0"/>
              <a:t>CLOSED FORM SOLUTION</a:t>
            </a:r>
          </a:p>
          <a:p>
            <a:endParaRPr lang="en-GB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0D83-9642-4762-AE0D-00500C0D2DAF}" type="slidenum">
              <a:rPr lang="en-US"/>
              <a:pPr/>
              <a:t>13</a:t>
            </a:fld>
            <a:endParaRPr 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LEADER TRIGGER, IF </a:t>
            </a:r>
            <a:r>
              <a:rPr lang="el-GR">
                <a:cs typeface="Arial" charset="0"/>
              </a:rPr>
              <a:t>β</a:t>
            </a:r>
            <a:r>
              <a:rPr lang="en-GB" baseline="-25000">
                <a:cs typeface="Arial" charset="0"/>
              </a:rPr>
              <a:t>1</a:t>
            </a:r>
            <a:r>
              <a:rPr lang="en-GB">
                <a:cs typeface="Arial" charset="0"/>
              </a:rPr>
              <a:t>=2</a:t>
            </a:r>
            <a:endParaRPr lang="el-GR">
              <a:cs typeface="Arial" charset="0"/>
            </a:endParaRPr>
          </a:p>
        </p:txBody>
      </p:sp>
      <p:graphicFrame>
        <p:nvGraphicFramePr>
          <p:cNvPr id="172035" name="Object 3"/>
          <p:cNvGraphicFramePr>
            <a:graphicFrameLocks noChangeAspect="1"/>
          </p:cNvGraphicFramePr>
          <p:nvPr>
            <p:ph idx="1"/>
          </p:nvPr>
        </p:nvGraphicFramePr>
        <p:xfrm>
          <a:off x="1042988" y="2349500"/>
          <a:ext cx="6553200" cy="2614613"/>
        </p:xfrm>
        <a:graphic>
          <a:graphicData uri="http://schemas.openxmlformats.org/presentationml/2006/ole">
            <p:oleObj spid="_x0000_s172035" name="Equation" r:id="rId4" imgW="2260440" imgH="90144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838B-9C01-4E30-B514-C84607DE2216}" type="slidenum">
              <a:rPr lang="en-US"/>
              <a:pPr/>
              <a:t>14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</a:t>
            </a:r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GB" sz="2800"/>
          </a:p>
          <a:p>
            <a:endParaRPr lang="en-US" sz="2800"/>
          </a:p>
        </p:txBody>
      </p:sp>
      <p:pic>
        <p:nvPicPr>
          <p:cNvPr id="173068" name="Picture 1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58888" y="1268413"/>
            <a:ext cx="6913562" cy="4897437"/>
          </a:xfrm>
          <a:noFill/>
          <a:ln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9621-D542-473D-AEDB-2D73EA86797F}" type="slidenum">
              <a:rPr lang="en-US"/>
              <a:pPr/>
              <a:t>15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PAXSON &amp; PINTO (04, 05)</a:t>
            </a:r>
            <a:endParaRPr lang="en-GB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Derive two real option models considering:</a:t>
            </a:r>
          </a:p>
          <a:p>
            <a:pPr lvl="1"/>
            <a:r>
              <a:rPr lang="en-US"/>
              <a:t>Duopolies;</a:t>
            </a:r>
          </a:p>
          <a:p>
            <a:pPr lvl="1"/>
            <a:endParaRPr lang="en-US"/>
          </a:p>
          <a:p>
            <a:pPr lvl="1"/>
            <a:r>
              <a:rPr lang="en-US"/>
              <a:t>Two stochastic factors: P&amp;Q, or R&amp;K</a:t>
            </a:r>
          </a:p>
          <a:p>
            <a:pPr lvl="1"/>
            <a:endParaRPr lang="en-US"/>
          </a:p>
          <a:p>
            <a:pPr lvl="1"/>
            <a:r>
              <a:rPr lang="en-US"/>
              <a:t>Players’ roles endogenous to the model.</a:t>
            </a:r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C9A5-8819-42C5-9959-70F00C4454FD}" type="slidenum">
              <a:rPr lang="en-US"/>
              <a:pPr/>
              <a:t>16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II</a:t>
            </a:r>
            <a:r>
              <a:rPr lang="en-US"/>
              <a:t> Paxson &amp; Pinto (Review of Financial Economics, 2005)</a:t>
            </a:r>
            <a:endParaRPr lang="en-GB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Profit per unit (P) and the number of units sold (Q) follow separate stochastic processes;</a:t>
            </a:r>
          </a:p>
          <a:p>
            <a:r>
              <a:rPr lang="en-US"/>
              <a:t>Previous literature considers these variables jointly;</a:t>
            </a:r>
          </a:p>
          <a:p>
            <a:r>
              <a:rPr lang="en-US"/>
              <a:t>The variables follow two different GBMs, possibly correlated, </a:t>
            </a:r>
            <a:r>
              <a:rPr lang="el-GR">
                <a:cs typeface="Arial" charset="0"/>
              </a:rPr>
              <a:t>ρ</a:t>
            </a:r>
            <a:r>
              <a:rPr lang="en-US"/>
              <a:t>.</a:t>
            </a:r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F299-4096-42A7-BE7B-34D545A946AB}" type="slidenum">
              <a:rPr lang="en-US"/>
              <a:pPr/>
              <a:t>17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Game</a:t>
            </a:r>
            <a:endParaRPr lang="en-GB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Two companies are considering investing in a new market;</a:t>
            </a:r>
          </a:p>
          <a:p>
            <a:r>
              <a:rPr lang="en-US"/>
              <a:t>The first one to enter (leader) will have a competitive advantage;</a:t>
            </a:r>
          </a:p>
          <a:p>
            <a:r>
              <a:rPr lang="en-US"/>
              <a:t>The second one to enter (follower) will have a competitive disadvantage;</a:t>
            </a:r>
          </a:p>
          <a:p>
            <a:r>
              <a:rPr lang="en-US"/>
              <a:t>Firms are ex-ante symmetrical.</a:t>
            </a:r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E81F-95A9-4330-AE3E-E432F30944A0}" type="slidenum">
              <a:rPr lang="en-US"/>
              <a:pPr/>
              <a:t>18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Endogenous Roles</a:t>
            </a:r>
            <a:endParaRPr lang="en-GB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Follower:</a:t>
            </a:r>
          </a:p>
          <a:p>
            <a:pPr lvl="1"/>
            <a:r>
              <a:rPr lang="en-US" sz="2400"/>
              <a:t>Can choose his time to enter optimally;</a:t>
            </a:r>
          </a:p>
          <a:p>
            <a:pPr lvl="1"/>
            <a:r>
              <a:rPr lang="en-US" sz="2400"/>
              <a:t>Closed form solutions obtained for the trigger and the value function. </a:t>
            </a:r>
            <a:endParaRPr lang="en-GB" sz="2400"/>
          </a:p>
          <a:p>
            <a:r>
              <a:rPr lang="en-US" sz="2800"/>
              <a:t>Leader:</a:t>
            </a:r>
          </a:p>
          <a:p>
            <a:pPr lvl="1"/>
            <a:r>
              <a:rPr lang="en-US" sz="2400"/>
              <a:t>Acts under the fear of pre-emption;</a:t>
            </a:r>
          </a:p>
          <a:p>
            <a:pPr lvl="1"/>
            <a:r>
              <a:rPr lang="en-US" sz="2400"/>
              <a:t>Chooses  his time by indifference rules;</a:t>
            </a:r>
          </a:p>
          <a:p>
            <a:pPr lvl="1"/>
            <a:r>
              <a:rPr lang="en-US" sz="2400"/>
              <a:t>Closed form solutions for the value function and numerical solution for the trigger.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9A24-B630-45FF-BC68-AEADB8B436A3}" type="slidenum">
              <a:rPr lang="en-US"/>
              <a:pPr/>
              <a:t>19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P &amp; Q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Traditionally the number of units and the profit are combined in real option models.</a:t>
            </a:r>
          </a:p>
          <a:p>
            <a:endParaRPr lang="en-US"/>
          </a:p>
          <a:p>
            <a:r>
              <a:rPr lang="en-US"/>
              <a:t>But in practice the path followed by the profit is not necessarily the same as that followed by the number of units! The stochastic process can even be different!</a:t>
            </a:r>
            <a:endParaRPr lang="pt-P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DF34-EB83-4A1A-B639-2F28D87DA9D6}" type="slidenum">
              <a:rPr lang="en-US"/>
              <a:pPr/>
              <a:t>2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b"/>
          <a:lstStyle/>
          <a:p>
            <a:r>
              <a:rPr lang="en-US"/>
              <a:t> REAL  STRATEGIC OPTIONS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endParaRPr lang="en-US"/>
          </a:p>
          <a:p>
            <a:r>
              <a:rPr lang="en-US"/>
              <a:t>POSSIBLE FIRST MOVER ADVANTAGE</a:t>
            </a:r>
          </a:p>
          <a:p>
            <a:r>
              <a:rPr lang="en-US"/>
              <a:t>POSSIBLE FIRST MOVER DISADVANTAGE</a:t>
            </a:r>
          </a:p>
          <a:p>
            <a:r>
              <a:rPr lang="en-US"/>
              <a:t>TRANSFORM FROM ROV OF “WAITING TO INVEST” (DEFER, OR EXPANSION OPTION) TO ROV OF “NOT WAITING TO INVEST”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6E58E-9E85-4ACB-BA2A-C74868DF723B}" type="slidenum">
              <a:rPr lang="en-US"/>
              <a:pPr/>
              <a:t>20</a:t>
            </a:fld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follower’s value function</a:t>
            </a:r>
            <a:endParaRPr lang="pt-PT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replicate the value function of the follower construct a portfolio that is long on an option and short on some units of P and Q.</a:t>
            </a:r>
          </a:p>
          <a:p>
            <a:pPr lvl="4">
              <a:buFontTx/>
              <a:buNone/>
            </a:pPr>
            <a:endParaRPr lang="en-US"/>
          </a:p>
          <a:p>
            <a:pPr lvl="4">
              <a:buFontTx/>
              <a:buNone/>
            </a:pPr>
            <a:r>
              <a:rPr lang="en-US"/>
              <a:t>						                                                          </a:t>
            </a:r>
          </a:p>
          <a:p>
            <a:pPr lvl="4"/>
            <a:endParaRPr lang="pt-PT"/>
          </a:p>
        </p:txBody>
      </p:sp>
      <p:graphicFrame>
        <p:nvGraphicFramePr>
          <p:cNvPr id="123908" name="Object 4"/>
          <p:cNvGraphicFramePr>
            <a:graphicFrameLocks noChangeAspect="1"/>
          </p:cNvGraphicFramePr>
          <p:nvPr/>
        </p:nvGraphicFramePr>
        <p:xfrm>
          <a:off x="647700" y="3930650"/>
          <a:ext cx="6410325" cy="1987550"/>
        </p:xfrm>
        <a:graphic>
          <a:graphicData uri="http://schemas.openxmlformats.org/presentationml/2006/ole">
            <p:oleObj spid="_x0000_s123908" name="Equation" r:id="rId4" imgW="3213000" imgH="102852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E790-8ADE-4AA3-B94E-B584FF2A41B2}" type="slidenum">
              <a:rPr lang="en-US"/>
              <a:pPr/>
              <a:t>21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follower’s value function </a:t>
            </a:r>
            <a:br>
              <a:rPr lang="en-US"/>
            </a:br>
            <a:r>
              <a:rPr lang="en-US"/>
              <a:t>(cont.)</a:t>
            </a:r>
            <a:endParaRPr lang="pt-PT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previous equation should be subject to two boundary conditions: value matching and smooth pasting.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/>
              <a:t>	Assume P &amp; Q are homogenous of degree one and X=PQ=the total profit for the follower</a:t>
            </a:r>
            <a:r>
              <a:rPr lang="en-US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/>
              <a:t>   The leader’s trigger equates the leader and follower value functions (for before follower enters), substituting X</a:t>
            </a:r>
            <a:r>
              <a:rPr lang="en-GB" baseline="-25000"/>
              <a:t>L</a:t>
            </a:r>
            <a:r>
              <a:rPr lang="en-GB"/>
              <a:t>  for X.</a:t>
            </a:r>
            <a:endParaRPr lang="en-US"/>
          </a:p>
          <a:p>
            <a:pPr>
              <a:lnSpc>
                <a:spcPct val="90000"/>
              </a:lnSpc>
            </a:pPr>
            <a:endParaRPr lang="pt-PT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7F89-309B-4A47-A07D-32769FCBA2F1}" type="slidenum">
              <a:rPr lang="en-US"/>
              <a:pPr/>
              <a:t>22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follower’s value function </a:t>
            </a:r>
            <a:br>
              <a:rPr lang="en-US"/>
            </a:br>
            <a:r>
              <a:rPr lang="en-US"/>
              <a:t>(cont.)</a:t>
            </a:r>
            <a:endParaRPr lang="pt-PT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pPr>
              <a:buFontTx/>
              <a:buNone/>
            </a:pPr>
            <a:r>
              <a:rPr lang="en-US"/>
              <a:t> </a:t>
            </a:r>
          </a:p>
          <a:p>
            <a:endParaRPr lang="en-US"/>
          </a:p>
          <a:p>
            <a:endParaRPr lang="pt-PT"/>
          </a:p>
        </p:txBody>
      </p:sp>
      <p:graphicFrame>
        <p:nvGraphicFramePr>
          <p:cNvPr id="125956" name="Object 4"/>
          <p:cNvGraphicFramePr>
            <a:graphicFrameLocks noChangeAspect="1"/>
          </p:cNvGraphicFramePr>
          <p:nvPr/>
        </p:nvGraphicFramePr>
        <p:xfrm>
          <a:off x="927100" y="1744663"/>
          <a:ext cx="4470400" cy="2417762"/>
        </p:xfrm>
        <a:graphic>
          <a:graphicData uri="http://schemas.openxmlformats.org/presentationml/2006/ole">
            <p:oleObj spid="_x0000_s125956" name="Equation" r:id="rId4" imgW="1841400" imgH="1054080" progId="Equation.3">
              <p:embed/>
            </p:oleObj>
          </a:graphicData>
        </a:graphic>
      </p:graphicFrame>
      <p:graphicFrame>
        <p:nvGraphicFramePr>
          <p:cNvPr id="125957" name="Object 5"/>
          <p:cNvGraphicFramePr>
            <a:graphicFrameLocks noChangeAspect="1"/>
          </p:cNvGraphicFramePr>
          <p:nvPr/>
        </p:nvGraphicFramePr>
        <p:xfrm>
          <a:off x="1157288" y="4579938"/>
          <a:ext cx="3409950" cy="1079500"/>
        </p:xfrm>
        <a:graphic>
          <a:graphicData uri="http://schemas.openxmlformats.org/presentationml/2006/ole">
            <p:oleObj spid="_x0000_s125957" name="Equation" r:id="rId5" imgW="1562040" imgH="49500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389E-B431-41A5-984C-E52286DC7FC4}" type="slidenum">
              <a:rPr lang="en-US"/>
              <a:pPr/>
              <a:t>23</a:t>
            </a:fld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leader’s value function</a:t>
            </a:r>
            <a:endParaRPr lang="pt-PT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Different from single setting frameworks.</a:t>
            </a:r>
          </a:p>
          <a:p>
            <a:r>
              <a:rPr lang="en-US"/>
              <a:t>Fear of pre-emption.</a:t>
            </a:r>
          </a:p>
          <a:p>
            <a:endParaRPr lang="en-US"/>
          </a:p>
          <a:p>
            <a:r>
              <a:rPr lang="en-US"/>
              <a:t>The leader will have a competitive advantage Q(m-1) after follower enters.</a:t>
            </a:r>
          </a:p>
          <a:p>
            <a:r>
              <a:rPr lang="en-US"/>
              <a:t>While alone, the leader’s quantity is Qm*.</a:t>
            </a:r>
            <a:endParaRPr lang="pt-PT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9625A-2453-46EE-9F02-7425F22FA25B}" type="slidenum">
              <a:rPr lang="en-US"/>
              <a:pPr/>
              <a:t>24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leader’s value function</a:t>
            </a:r>
            <a:br>
              <a:rPr lang="en-US"/>
            </a:br>
            <a:r>
              <a:rPr lang="en-US"/>
              <a:t>(cont.)</a:t>
            </a:r>
            <a:endParaRPr lang="pt-PT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     </a:t>
            </a:r>
            <a:endParaRPr lang="pt-PT"/>
          </a:p>
        </p:txBody>
      </p:sp>
      <p:graphicFrame>
        <p:nvGraphicFramePr>
          <p:cNvPr id="131076" name="Object 4"/>
          <p:cNvGraphicFramePr>
            <a:graphicFrameLocks noChangeAspect="1"/>
          </p:cNvGraphicFramePr>
          <p:nvPr/>
        </p:nvGraphicFramePr>
        <p:xfrm>
          <a:off x="1087438" y="2362200"/>
          <a:ext cx="6872287" cy="2298700"/>
        </p:xfrm>
        <a:graphic>
          <a:graphicData uri="http://schemas.openxmlformats.org/presentationml/2006/ole">
            <p:oleObj spid="_x0000_s131076" name="Equation" r:id="rId4" imgW="3606480" imgH="1054080" progId="Equation.3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971D-65F7-47BC-AC0E-C3E556A2686C}" type="slidenum">
              <a:rPr lang="en-US"/>
              <a:pPr/>
              <a:t>25</a:t>
            </a:fld>
            <a:endParaRPr lang="en-US"/>
          </a:p>
        </p:txBody>
      </p:sp>
      <p:pic>
        <p:nvPicPr>
          <p:cNvPr id="17715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1438" y="820738"/>
            <a:ext cx="6461125" cy="5214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7300A-572C-47D8-A7A9-7CF85DB60008}" type="slidenum">
              <a:rPr lang="en-US"/>
              <a:pPr/>
              <a:t>26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18487" cy="941388"/>
          </a:xfrm>
        </p:spPr>
        <p:txBody>
          <a:bodyPr/>
          <a:lstStyle/>
          <a:p>
            <a:r>
              <a:rPr lang="en-US"/>
              <a:t>Sensitivity of leader and follower value function to quantity (of follower)</a:t>
            </a:r>
            <a:endParaRPr lang="pt-PT"/>
          </a:p>
        </p:txBody>
      </p:sp>
      <p:pic>
        <p:nvPicPr>
          <p:cNvPr id="13312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00113" y="2276475"/>
            <a:ext cx="7200900" cy="3600450"/>
          </a:xfrm>
          <a:noFill/>
          <a:ln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7D5E-6E47-47AF-AB3A-6FCA237A4FED}" type="slidenum">
              <a:rPr lang="en-US"/>
              <a:pPr/>
              <a:t>27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III </a:t>
            </a:r>
            <a:r>
              <a:rPr lang="en-GB" dirty="0"/>
              <a:t>Paxson &amp; Pinto (2004</a:t>
            </a:r>
            <a:r>
              <a:rPr lang="en-GB" dirty="0" smtClean="0"/>
              <a:t>),</a:t>
            </a:r>
            <a:br>
              <a:rPr lang="en-GB" dirty="0" smtClean="0"/>
            </a:br>
            <a:r>
              <a:rPr lang="en-GB" dirty="0" smtClean="0"/>
              <a:t>Paxson &amp; </a:t>
            </a:r>
            <a:r>
              <a:rPr lang="en-GB" dirty="0" err="1" smtClean="0"/>
              <a:t>Melmane</a:t>
            </a:r>
            <a:r>
              <a:rPr lang="en-GB" dirty="0" smtClean="0"/>
              <a:t> (2009)</a:t>
            </a:r>
            <a:endParaRPr lang="pt-PT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Both the investment cost, K, and the net revenue, R (follower’s) follow a GBM.</a:t>
            </a:r>
          </a:p>
          <a:p>
            <a:r>
              <a:rPr lang="en-US"/>
              <a:t>Monopoly framework with two stochastic factors: Williams (1991) and Quigg (1993);</a:t>
            </a:r>
          </a:p>
          <a:p>
            <a:r>
              <a:rPr lang="en-GB"/>
              <a:t>Duopoly multi-factor model in P&amp;P 04</a:t>
            </a:r>
            <a:endParaRPr lang="en-US"/>
          </a:p>
          <a:p>
            <a:r>
              <a:rPr lang="en-US"/>
              <a:t>Firms ex-ante symmetric but asymmetric ex-post.</a:t>
            </a:r>
            <a:endParaRPr lang="en-GB"/>
          </a:p>
          <a:p>
            <a:endParaRPr lang="pt-PT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9787-CC6E-41AB-8D55-967E2AE0AF01}" type="slidenum">
              <a:rPr lang="en-US"/>
              <a:pPr/>
              <a:t>28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Follower’s value function</a:t>
            </a:r>
            <a:endParaRPr lang="pt-PT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PDE is similar to the previous one.</a:t>
            </a:r>
          </a:p>
          <a:p>
            <a:r>
              <a:rPr lang="en-US"/>
              <a:t>The value matching is slightly different (notice that at the trigger all the uncertainty regarding investment disappears).</a:t>
            </a:r>
          </a:p>
          <a:p>
            <a:r>
              <a:rPr lang="en-US"/>
              <a:t>To obtain a closed form solution assume: </a:t>
            </a:r>
            <a:endParaRPr lang="pt-PT"/>
          </a:p>
        </p:txBody>
      </p:sp>
      <p:graphicFrame>
        <p:nvGraphicFramePr>
          <p:cNvPr id="135172" name="Object 4"/>
          <p:cNvGraphicFramePr>
            <a:graphicFrameLocks noChangeAspect="1"/>
          </p:cNvGraphicFramePr>
          <p:nvPr/>
        </p:nvGraphicFramePr>
        <p:xfrm>
          <a:off x="4427538" y="5013325"/>
          <a:ext cx="1152525" cy="868363"/>
        </p:xfrm>
        <a:graphic>
          <a:graphicData uri="http://schemas.openxmlformats.org/presentationml/2006/ole">
            <p:oleObj spid="_x0000_s135172" name="Equation" r:id="rId4" imgW="44424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BF4E-2178-4EDB-8691-AAB8C9718104}" type="slidenum">
              <a:rPr lang="en-US"/>
              <a:pPr/>
              <a:t>29</a:t>
            </a:fld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follower’s value function</a:t>
            </a:r>
            <a:br>
              <a:rPr lang="en-US"/>
            </a:br>
            <a:r>
              <a:rPr lang="en-US"/>
              <a:t>(cont.)</a:t>
            </a:r>
            <a:endParaRPr lang="pt-PT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i="1"/>
          </a:p>
          <a:p>
            <a:pPr>
              <a:lnSpc>
                <a:spcPct val="90000"/>
              </a:lnSpc>
            </a:pPr>
            <a:endParaRPr lang="en-US" i="1"/>
          </a:p>
          <a:p>
            <a:pPr>
              <a:lnSpc>
                <a:spcPct val="90000"/>
              </a:lnSpc>
            </a:pPr>
            <a:endParaRPr lang="en-US" i="1"/>
          </a:p>
          <a:p>
            <a:pPr>
              <a:lnSpc>
                <a:spcPct val="90000"/>
              </a:lnSpc>
            </a:pPr>
            <a:r>
              <a:rPr lang="en-US" i="1"/>
              <a:t>In a duopoly setting where both the number of units and the profit per unit follow a GBM, the optimal entry trigger for the follower conditional on a previous entrance of the leader is</a:t>
            </a:r>
            <a:r>
              <a:rPr lang="en-US"/>
              <a:t>:</a:t>
            </a:r>
            <a:endParaRPr lang="pt-PT"/>
          </a:p>
          <a:p>
            <a:pPr>
              <a:lnSpc>
                <a:spcPct val="90000"/>
              </a:lnSpc>
            </a:pPr>
            <a:endParaRPr lang="pt-PT"/>
          </a:p>
        </p:txBody>
      </p:sp>
      <p:graphicFrame>
        <p:nvGraphicFramePr>
          <p:cNvPr id="136196" name="Object 4"/>
          <p:cNvGraphicFramePr>
            <a:graphicFrameLocks noChangeAspect="1"/>
          </p:cNvGraphicFramePr>
          <p:nvPr/>
        </p:nvGraphicFramePr>
        <p:xfrm>
          <a:off x="738188" y="1604963"/>
          <a:ext cx="2867025" cy="1778000"/>
        </p:xfrm>
        <a:graphic>
          <a:graphicData uri="http://schemas.openxmlformats.org/presentationml/2006/ole">
            <p:oleObj spid="_x0000_s136196" name="Equation" r:id="rId4" imgW="1460160" imgH="914400" progId="Equation.3">
              <p:embed/>
            </p:oleObj>
          </a:graphicData>
        </a:graphic>
      </p:graphicFrame>
      <p:graphicFrame>
        <p:nvGraphicFramePr>
          <p:cNvPr id="136197" name="Object 5"/>
          <p:cNvGraphicFramePr>
            <a:graphicFrameLocks noChangeAspect="1"/>
          </p:cNvGraphicFramePr>
          <p:nvPr/>
        </p:nvGraphicFramePr>
        <p:xfrm>
          <a:off x="4140200" y="5373688"/>
          <a:ext cx="2736850" cy="1484312"/>
        </p:xfrm>
        <a:graphic>
          <a:graphicData uri="http://schemas.openxmlformats.org/presentationml/2006/ole">
            <p:oleObj spid="_x0000_s136197" name="Equation" r:id="rId5" imgW="9396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98AE-3B7A-4588-8714-F8134847E429}" type="slidenum">
              <a:rPr lang="en-US"/>
              <a:pPr/>
              <a:t>3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  <a:endParaRPr lang="pt-PT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Real options </a:t>
            </a:r>
            <a:r>
              <a:rPr lang="en-US" i="1" dirty="0"/>
              <a:t>versus</a:t>
            </a:r>
            <a:r>
              <a:rPr lang="en-US" dirty="0"/>
              <a:t> financial options.</a:t>
            </a:r>
          </a:p>
          <a:p>
            <a:r>
              <a:rPr lang="en-US" dirty="0"/>
              <a:t>Option to wait.</a:t>
            </a:r>
          </a:p>
          <a:p>
            <a:r>
              <a:rPr lang="en-US" dirty="0"/>
              <a:t>Firms are not alone in the market!</a:t>
            </a:r>
          </a:p>
          <a:p>
            <a:r>
              <a:rPr lang="en-US" dirty="0"/>
              <a:t>Strategic </a:t>
            </a:r>
            <a:r>
              <a:rPr lang="en-US" dirty="0" err="1"/>
              <a:t>interactions:Smets</a:t>
            </a:r>
            <a:r>
              <a:rPr lang="en-US" dirty="0"/>
              <a:t> (1991) (in Dixit &amp; </a:t>
            </a:r>
            <a:r>
              <a:rPr lang="en-US" dirty="0" err="1"/>
              <a:t>Pindyck</a:t>
            </a:r>
            <a:r>
              <a:rPr lang="en-US" dirty="0"/>
              <a:t> 1994, CH 9); </a:t>
            </a:r>
            <a:r>
              <a:rPr lang="en-US" dirty="0" err="1"/>
              <a:t>Tsekrekos</a:t>
            </a:r>
            <a:r>
              <a:rPr lang="en-US" dirty="0"/>
              <a:t> (2003</a:t>
            </a:r>
            <a:r>
              <a:rPr lang="en-US" dirty="0" smtClean="0"/>
              <a:t>); </a:t>
            </a:r>
            <a:r>
              <a:rPr lang="en-US" dirty="0" err="1" smtClean="0"/>
              <a:t>Smit</a:t>
            </a:r>
            <a:r>
              <a:rPr lang="en-US" dirty="0" smtClean="0"/>
              <a:t> &amp; </a:t>
            </a:r>
            <a:r>
              <a:rPr lang="en-US" dirty="0" err="1" smtClean="0"/>
              <a:t>Trigeorgis</a:t>
            </a:r>
            <a:r>
              <a:rPr lang="en-US" dirty="0" smtClean="0"/>
              <a:t> (2004); Paxson &amp; </a:t>
            </a:r>
            <a:r>
              <a:rPr lang="en-US" dirty="0"/>
              <a:t>Pinto (2004, 2005</a:t>
            </a:r>
            <a:r>
              <a:rPr lang="en-US" dirty="0" smtClean="0"/>
              <a:t>), </a:t>
            </a:r>
            <a:r>
              <a:rPr lang="en-US" dirty="0" err="1" smtClean="0"/>
              <a:t>Azevedo</a:t>
            </a:r>
            <a:r>
              <a:rPr lang="en-US" dirty="0" smtClean="0"/>
              <a:t> &amp; </a:t>
            </a:r>
            <a:r>
              <a:rPr lang="en-US" dirty="0" err="1" smtClean="0"/>
              <a:t>Paxson</a:t>
            </a:r>
            <a:r>
              <a:rPr lang="en-US" dirty="0" smtClean="0"/>
              <a:t> (2015) .</a:t>
            </a:r>
            <a:endParaRPr lang="pt-PT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C9081-42AC-4D45-81FB-B85226488F85}" type="slidenum">
              <a:rPr lang="en-US"/>
              <a:pPr/>
              <a:t>30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leader’s value function</a:t>
            </a:r>
            <a:endParaRPr lang="pt-PT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Once again the leader has an advantage, m after the follower enters, and m* before. </a:t>
            </a:r>
            <a:endParaRPr lang="pt-PT"/>
          </a:p>
        </p:txBody>
      </p:sp>
      <p:graphicFrame>
        <p:nvGraphicFramePr>
          <p:cNvPr id="137220" name="Object 4"/>
          <p:cNvGraphicFramePr>
            <a:graphicFrameLocks noChangeAspect="1"/>
          </p:cNvGraphicFramePr>
          <p:nvPr/>
        </p:nvGraphicFramePr>
        <p:xfrm>
          <a:off x="684213" y="2852738"/>
          <a:ext cx="6373812" cy="2146300"/>
        </p:xfrm>
        <a:graphic>
          <a:graphicData uri="http://schemas.openxmlformats.org/presentationml/2006/ole">
            <p:oleObj spid="_x0000_s137220" name="Equation" r:id="rId4" imgW="3136680" imgH="1054080" progId="Equation.3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3206-F852-49F2-8FC9-2BA15D766401}" type="slidenum">
              <a:rPr lang="en-US"/>
              <a:pPr/>
              <a:t>31</a:t>
            </a:fld>
            <a:endParaRPr lang="en-US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LEADER’S TRIGGER</a:t>
            </a: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WHEN V&lt;V(F)</a:t>
            </a:r>
          </a:p>
          <a:p>
            <a:endParaRPr lang="en-GB"/>
          </a:p>
          <a:p>
            <a:r>
              <a:rPr lang="en-GB"/>
              <a:t>SUBSTITUTE V(L) FOR V AND EQUATE V(F)=V(L), SOLVE NUMERICALLY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E25C-22C8-4F0B-8ECA-4A843A0E5F7A}" type="slidenum">
              <a:rPr lang="en-US"/>
              <a:pPr/>
              <a:t>32</a:t>
            </a:fld>
            <a:endParaRPr lang="en-US"/>
          </a:p>
        </p:txBody>
      </p:sp>
      <p:pic>
        <p:nvPicPr>
          <p:cNvPr id="17511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8563" y="411163"/>
            <a:ext cx="6746875" cy="6035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3D4C-95BB-429B-9E74-615ED08456BC}" type="slidenum">
              <a:rPr lang="en-US"/>
              <a:pPr/>
              <a:t>33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HORSES for COURSES</a:t>
            </a:r>
            <a:endParaRPr lang="en-GB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/>
              <a:t>The first model where only concerned with one state variable, and seek easy solution.</a:t>
            </a: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In the second model the state variables are profit per unit and number of units sold. The model should be applied by firms with high volume uncertainty (telecommunications, internet companies);</a:t>
            </a:r>
          </a:p>
          <a:p>
            <a:pPr>
              <a:lnSpc>
                <a:spcPct val="80000"/>
              </a:lnSpc>
            </a:pPr>
            <a:r>
              <a:rPr lang="en-US" sz="2800"/>
              <a:t>In the third model the state variables are net revenue and investment cost. The model should be applied by firms where investment cost (including R&amp;D) has a high probability of changing over time (new telecommunications). </a:t>
            </a:r>
            <a:endParaRPr lang="en-GB" sz="28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4D4B-D47E-4EEF-BBBF-7381B1FBC420}" type="slidenum">
              <a:rPr lang="en-US"/>
              <a:pPr/>
              <a:t>34</a:t>
            </a:fld>
            <a:endParaRPr 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</a:t>
            </a:r>
            <a:endParaRPr lang="en-GB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Third generation mobiles in Portugal;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GB" sz="2800"/>
              <a:t>Three competitors, two are dominant in 2G (market share 80%);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The regulator wants the 3Gservice in the market by the end of 2004;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Trigger values and value functions can be calculated for dominant players, and follower.</a:t>
            </a:r>
          </a:p>
          <a:p>
            <a:pPr>
              <a:lnSpc>
                <a:spcPct val="8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C400-5413-4214-A799-E5F6D860A28E}" type="slidenum">
              <a:rPr lang="en-US"/>
              <a:pPr/>
              <a:t>35</a:t>
            </a:fld>
            <a:endParaRPr lang="en-US"/>
          </a:p>
        </p:txBody>
      </p:sp>
      <p:graphicFrame>
        <p:nvGraphicFramePr>
          <p:cNvPr id="160772" name="Object 4"/>
          <p:cNvGraphicFramePr>
            <a:graphicFrameLocks noChangeAspect="1"/>
          </p:cNvGraphicFramePr>
          <p:nvPr/>
        </p:nvGraphicFramePr>
        <p:xfrm>
          <a:off x="750888" y="257175"/>
          <a:ext cx="7478712" cy="6916738"/>
        </p:xfrm>
        <a:graphic>
          <a:graphicData uri="http://schemas.openxmlformats.org/presentationml/2006/ole">
            <p:oleObj spid="_x0000_s160772" name="Document" r:id="rId4" imgW="5746576" imgH="5316015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1A80-2601-4AD7-9C81-2BDCF8B8623F}" type="slidenum">
              <a:rPr lang="en-US"/>
              <a:pPr/>
              <a:t>36</a:t>
            </a:fld>
            <a:endParaRPr lang="en-US"/>
          </a:p>
        </p:txBody>
      </p:sp>
      <p:graphicFrame>
        <p:nvGraphicFramePr>
          <p:cNvPr id="183298" name="Object 2"/>
          <p:cNvGraphicFramePr>
            <a:graphicFrameLocks noChangeAspect="1"/>
          </p:cNvGraphicFramePr>
          <p:nvPr/>
        </p:nvGraphicFramePr>
        <p:xfrm>
          <a:off x="827088" y="0"/>
          <a:ext cx="4800600" cy="1700213"/>
        </p:xfrm>
        <a:graphic>
          <a:graphicData uri="http://schemas.openxmlformats.org/presentationml/2006/ole">
            <p:oleObj spid="_x0000_s183298" name="Equation" r:id="rId4" imgW="2006280" imgH="711000" progId="Equation.3">
              <p:embed/>
            </p:oleObj>
          </a:graphicData>
        </a:graphic>
      </p:graphicFrame>
      <p:graphicFrame>
        <p:nvGraphicFramePr>
          <p:cNvPr id="183299" name="Object 3"/>
          <p:cNvGraphicFramePr>
            <a:graphicFrameLocks noChangeAspect="1"/>
          </p:cNvGraphicFramePr>
          <p:nvPr/>
        </p:nvGraphicFramePr>
        <p:xfrm>
          <a:off x="1476375" y="1916113"/>
          <a:ext cx="3268663" cy="1081087"/>
        </p:xfrm>
        <a:graphic>
          <a:graphicData uri="http://schemas.openxmlformats.org/presentationml/2006/ole">
            <p:oleObj spid="_x0000_s183299" name="Equation" r:id="rId5" imgW="1041120" imgH="431640" progId="Equation.3">
              <p:embed/>
            </p:oleObj>
          </a:graphicData>
        </a:graphic>
      </p:graphicFrame>
      <p:graphicFrame>
        <p:nvGraphicFramePr>
          <p:cNvPr id="183300" name="Object 4"/>
          <p:cNvGraphicFramePr>
            <a:graphicFrameLocks noChangeAspect="1"/>
          </p:cNvGraphicFramePr>
          <p:nvPr/>
        </p:nvGraphicFramePr>
        <p:xfrm>
          <a:off x="376238" y="2881313"/>
          <a:ext cx="8361362" cy="2105025"/>
        </p:xfrm>
        <a:graphic>
          <a:graphicData uri="http://schemas.openxmlformats.org/presentationml/2006/ole">
            <p:oleObj spid="_x0000_s183300" name="Equation" r:id="rId6" imgW="3060360" imgH="799920" progId="Equation.3">
              <p:embed/>
            </p:oleObj>
          </a:graphicData>
        </a:graphic>
      </p:graphicFrame>
      <p:graphicFrame>
        <p:nvGraphicFramePr>
          <p:cNvPr id="183301" name="Object 5"/>
          <p:cNvGraphicFramePr>
            <a:graphicFrameLocks noChangeAspect="1"/>
          </p:cNvGraphicFramePr>
          <p:nvPr/>
        </p:nvGraphicFramePr>
        <p:xfrm>
          <a:off x="1187450" y="4868863"/>
          <a:ext cx="5761038" cy="1989137"/>
        </p:xfrm>
        <a:graphic>
          <a:graphicData uri="http://schemas.openxmlformats.org/presentationml/2006/ole">
            <p:oleObj spid="_x0000_s183301" name="Equation" r:id="rId7" imgW="2260440" imgH="90144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7B6A-1E7B-460F-A236-39BBCF028D50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b"/>
          <a:lstStyle/>
          <a:p>
            <a:r>
              <a:rPr lang="en-US"/>
              <a:t> STRATEGY FOR FIRST MOVER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endParaRPr lang="en-US" sz="2800"/>
          </a:p>
          <a:p>
            <a:r>
              <a:rPr lang="en-US" sz="2800"/>
              <a:t>TECHNOLOGICAL ADVANTAGE OF BEING FIRST</a:t>
            </a:r>
          </a:p>
          <a:p>
            <a:r>
              <a:rPr lang="en-US" sz="2800"/>
              <a:t>PATENTS IF INNOVATIVE &amp; FIRST</a:t>
            </a:r>
          </a:p>
          <a:p>
            <a:r>
              <a:rPr lang="en-US" sz="2800"/>
              <a:t>BRAND IMAGE OF FIRST MOVER</a:t>
            </a:r>
          </a:p>
          <a:p>
            <a:r>
              <a:rPr lang="en-US" sz="2800"/>
              <a:t>ORGANIZATION &amp; LOCATION ADVANTAGE</a:t>
            </a:r>
          </a:p>
          <a:p>
            <a:r>
              <a:rPr lang="en-US" sz="2800"/>
              <a:t>BEING FIRST MAY NOT BE SAME AS BEING BEST (WAIT TO LEARN FROM FIRST MOVER’S MISTAKES)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2551-F76F-41C5-8A79-209102CDB2F7}" type="slidenum">
              <a:rPr lang="en-US"/>
              <a:pPr/>
              <a:t>5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BEING FIRST ADVANTAGE MEASUREMENT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FREQUENT &amp; PUBLIC MONITORING SOMETIMES FEASIBLE: IF PUBLIC MARKETING, FDA NOTIFICATION, PATENT APPLICATION</a:t>
            </a:r>
          </a:p>
          <a:p>
            <a:r>
              <a:rPr lang="en-US" sz="2800"/>
              <a:t>HOWEVER, BRAND LOYALTY AND DIFFERENTIAL PRICING AND COST ADVANTAGES NOT ALWAYS TRANSPARENT</a:t>
            </a:r>
          </a:p>
          <a:p>
            <a:r>
              <a:rPr lang="en-US" sz="2800"/>
              <a:t>SOMETIMES NEW (AND RETAINED) ACCOUNTS, CHURN, USAGE ARE QUANTIFIABLE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C377F-076C-496A-A60A-C2C3AB31B8AC}" type="slidenum">
              <a:rPr lang="en-US"/>
              <a:pPr/>
              <a:t>6</a:t>
            </a:fld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MBS Applications</a:t>
            </a:r>
            <a:endParaRPr lang="en-U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5</a:t>
            </a:r>
            <a:r>
              <a:rPr lang="en-GB" dirty="0" smtClean="0"/>
              <a:t> </a:t>
            </a:r>
            <a:r>
              <a:rPr lang="en-GB" dirty="0" err="1"/>
              <a:t>Telcos</a:t>
            </a:r>
            <a:r>
              <a:rPr lang="en-GB" dirty="0"/>
              <a:t> (</a:t>
            </a:r>
            <a:r>
              <a:rPr lang="en-GB" dirty="0" err="1"/>
              <a:t>Sonae</a:t>
            </a:r>
            <a:r>
              <a:rPr lang="en-GB" dirty="0"/>
              <a:t>, O2, China </a:t>
            </a:r>
            <a:r>
              <a:rPr lang="en-GB" dirty="0" smtClean="0"/>
              <a:t>Unicom, India, Pakistan)</a:t>
            </a:r>
            <a:endParaRPr lang="en-GB" dirty="0"/>
          </a:p>
          <a:p>
            <a:r>
              <a:rPr lang="en-GB" dirty="0" smtClean="0"/>
              <a:t>1  Airlines </a:t>
            </a:r>
            <a:r>
              <a:rPr lang="en-GB" dirty="0"/>
              <a:t>(Eire)</a:t>
            </a:r>
          </a:p>
          <a:p>
            <a:r>
              <a:rPr lang="en-GB" smtClean="0"/>
              <a:t>1 </a:t>
            </a:r>
            <a:r>
              <a:rPr lang="en-GB" dirty="0"/>
              <a:t>Search/Internet (Goggle/Yahoo</a:t>
            </a:r>
            <a:r>
              <a:rPr lang="en-GB" dirty="0" smtClean="0"/>
              <a:t>), now published in Journal of Modelling in Management (with </a:t>
            </a:r>
            <a:r>
              <a:rPr lang="en-GB" dirty="0" err="1" smtClean="0"/>
              <a:t>Arun</a:t>
            </a:r>
            <a:r>
              <a:rPr lang="en-GB" dirty="0" smtClean="0"/>
              <a:t> </a:t>
            </a:r>
            <a:r>
              <a:rPr lang="en-GB" dirty="0" err="1" smtClean="0"/>
              <a:t>Melmane</a:t>
            </a:r>
            <a:r>
              <a:rPr lang="en-GB" dirty="0" smtClean="0"/>
              <a:t>)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1 New Textile Machine Adaptation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627E-7A2D-410F-A5BA-DBCFFE27ECDF}" type="slidenum">
              <a:rPr lang="en-US"/>
              <a:pPr/>
              <a:t>7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4638"/>
            <a:ext cx="8229600" cy="1143000"/>
          </a:xfrm>
          <a:noFill/>
          <a:ln/>
        </p:spPr>
        <p:txBody>
          <a:bodyPr lIns="90488" tIns="44450" rIns="90488" bIns="44450" anchor="b"/>
          <a:lstStyle/>
          <a:p>
            <a:r>
              <a:rPr lang="en-US"/>
              <a:t>METHODOLOGY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   GEOMETRIC BROWNIAN PROCESS for “Asset”  (V, P, R)</a:t>
            </a:r>
          </a:p>
          <a:p>
            <a:pPr>
              <a:lnSpc>
                <a:spcPct val="80000"/>
              </a:lnSpc>
            </a:pPr>
            <a:r>
              <a:rPr lang="en-US" sz="2800"/>
              <a:t>d V/ V = u</a:t>
            </a:r>
            <a:r>
              <a:rPr lang="en-US" sz="2800" baseline="-25000"/>
              <a:t>v</a:t>
            </a:r>
            <a:r>
              <a:rPr lang="en-US" sz="2800"/>
              <a:t> dt + 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-25000">
                <a:latin typeface="Tahoma" charset="0"/>
              </a:rPr>
              <a:t>v</a:t>
            </a:r>
            <a:r>
              <a:rPr lang="en-US" sz="2800"/>
              <a:t> dZ</a:t>
            </a:r>
            <a:r>
              <a:rPr lang="en-US" sz="2800" baseline="-25000"/>
              <a:t>v</a:t>
            </a:r>
            <a:endParaRPr lang="en-US" sz="2800"/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SECOND FACTOR (Q, K)</a:t>
            </a:r>
          </a:p>
          <a:p>
            <a:pPr>
              <a:lnSpc>
                <a:spcPct val="80000"/>
              </a:lnSpc>
            </a:pPr>
            <a:r>
              <a:rPr lang="en-US" sz="2800"/>
              <a:t>dK/K = u</a:t>
            </a:r>
            <a:r>
              <a:rPr lang="en-US" sz="2800" baseline="-25000"/>
              <a:t>K</a:t>
            </a:r>
            <a:r>
              <a:rPr lang="en-US" sz="2800"/>
              <a:t> dt + 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-25000"/>
              <a:t>K</a:t>
            </a:r>
            <a:r>
              <a:rPr lang="en-US" sz="2800"/>
              <a:t> Dz</a:t>
            </a:r>
          </a:p>
          <a:p>
            <a:pPr>
              <a:lnSpc>
                <a:spcPct val="80000"/>
              </a:lnSpc>
            </a:pPr>
            <a:endParaRPr lang="en-GB" sz="2800"/>
          </a:p>
          <a:p>
            <a:pPr>
              <a:lnSpc>
                <a:spcPct val="80000"/>
              </a:lnSpc>
            </a:pPr>
            <a:r>
              <a:rPr lang="en-GB" sz="2800"/>
              <a:t>Three Models: </a:t>
            </a:r>
          </a:p>
          <a:p>
            <a:pPr>
              <a:lnSpc>
                <a:spcPct val="80000"/>
              </a:lnSpc>
            </a:pPr>
            <a:r>
              <a:rPr lang="en-GB" sz="2800"/>
              <a:t>Stochastic Variables are </a:t>
            </a:r>
            <a:r>
              <a:rPr lang="en-GB" sz="2800" b="1">
                <a:solidFill>
                  <a:srgbClr val="FF0000"/>
                </a:solidFill>
              </a:rPr>
              <a:t>I</a:t>
            </a:r>
            <a:r>
              <a:rPr lang="en-GB" sz="2800"/>
              <a:t>  V, </a:t>
            </a:r>
            <a:r>
              <a:rPr lang="en-GB" sz="2800" b="1">
                <a:solidFill>
                  <a:srgbClr val="FF0000"/>
                </a:solidFill>
              </a:rPr>
              <a:t>II</a:t>
            </a:r>
            <a:r>
              <a:rPr lang="en-GB" sz="2800"/>
              <a:t> P&amp;Q, </a:t>
            </a:r>
            <a:r>
              <a:rPr lang="en-GB" sz="2800" b="1">
                <a:solidFill>
                  <a:srgbClr val="FF0000"/>
                </a:solidFill>
              </a:rPr>
              <a:t>III</a:t>
            </a:r>
            <a:r>
              <a:rPr lang="en-GB" sz="2800"/>
              <a:t> R&amp;K </a:t>
            </a:r>
          </a:p>
          <a:p>
            <a:pPr>
              <a:lnSpc>
                <a:spcPct val="80000"/>
              </a:lnSpc>
            </a:pPr>
            <a:r>
              <a:rPr lang="en-GB" sz="2800"/>
              <a:t>Assume </a:t>
            </a:r>
            <a:r>
              <a:rPr lang="en-GB" sz="2800">
                <a:sym typeface="Symbol" pitchFamily="18" charset="2"/>
              </a:rPr>
              <a:t></a:t>
            </a:r>
            <a:r>
              <a:rPr lang="en-GB" sz="2800"/>
              <a:t>=r-</a:t>
            </a:r>
            <a:r>
              <a:rPr lang="el-GR" sz="2800">
                <a:cs typeface="Arial" charset="0"/>
              </a:rPr>
              <a:t>δ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C8FD3-44C4-4AB3-AF37-ABD6C4975F16}" type="slidenum">
              <a:rPr lang="en-US"/>
              <a:pPr/>
              <a:t>8</a:t>
            </a:fld>
            <a:endParaRPr 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I</a:t>
            </a:r>
            <a:r>
              <a:rPr lang="en-US"/>
              <a:t>  TSEKREKOS (2003)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IMPERFECT COMPETITION</a:t>
            </a:r>
          </a:p>
          <a:p>
            <a:endParaRPr lang="en-US" dirty="0"/>
          </a:p>
          <a:p>
            <a:r>
              <a:rPr lang="en-US" dirty="0"/>
              <a:t>FIRST MOVER(Leader) CAPTURES FRACTION OF MARKET 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 (½,1]</a:t>
            </a:r>
          </a:p>
          <a:p>
            <a:r>
              <a:rPr lang="en-US" dirty="0"/>
              <a:t>WHERE</a:t>
            </a:r>
          </a:p>
          <a:p>
            <a:r>
              <a:rPr lang="en-US" dirty="0"/>
              <a:t>V=TOTAL MARKET VALUE  HAS UNCERTAINTY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D697-9B5F-433F-A893-C839FEE134FB}" type="slidenum">
              <a:rPr lang="en-US"/>
              <a:pPr/>
              <a:t>9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EASY to USE: COMPETITIVE REAL OPTIONS MODEL</a:t>
            </a:r>
            <a:endParaRPr lang="en-US" sz="4000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Where only Value is stochastic, and </a:t>
            </a:r>
            <a:r>
              <a:rPr lang="en-GB">
                <a:sym typeface="Symbol" pitchFamily="18" charset="2"/>
              </a:rPr>
              <a:t>&gt;.5 is Leader’s market share, FOLLOWER’s VALUE is</a:t>
            </a:r>
          </a:p>
          <a:p>
            <a:endParaRPr lang="en-US"/>
          </a:p>
        </p:txBody>
      </p:sp>
      <p:graphicFrame>
        <p:nvGraphicFramePr>
          <p:cNvPr id="167940" name="Object 4"/>
          <p:cNvGraphicFramePr>
            <a:graphicFrameLocks noChangeAspect="1"/>
          </p:cNvGraphicFramePr>
          <p:nvPr/>
        </p:nvGraphicFramePr>
        <p:xfrm>
          <a:off x="727075" y="3141663"/>
          <a:ext cx="4872038" cy="1800225"/>
        </p:xfrm>
        <a:graphic>
          <a:graphicData uri="http://schemas.openxmlformats.org/presentationml/2006/ole">
            <p:oleObj spid="_x0000_s167940" name="Equation" r:id="rId4" imgW="2006280" imgH="711000" progId="Equation.3">
              <p:embed/>
            </p:oleObj>
          </a:graphicData>
        </a:graphic>
      </p:graphicFrame>
      <p:graphicFrame>
        <p:nvGraphicFramePr>
          <p:cNvPr id="167941" name="Object 5"/>
          <p:cNvGraphicFramePr>
            <a:graphicFrameLocks noChangeAspect="1"/>
          </p:cNvGraphicFramePr>
          <p:nvPr/>
        </p:nvGraphicFramePr>
        <p:xfrm>
          <a:off x="1755775" y="5229225"/>
          <a:ext cx="2960688" cy="1223963"/>
        </p:xfrm>
        <a:graphic>
          <a:graphicData uri="http://schemas.openxmlformats.org/presentationml/2006/ole">
            <p:oleObj spid="_x0000_s167941" name="Equation" r:id="rId5" imgW="1041120" imgH="431640" progId="Equation.3">
              <p:embed/>
            </p:oleObj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Pages>25</Pages>
  <Words>1184</Words>
  <Application>Microsoft Office PowerPoint</Application>
  <PresentationFormat>On-screen Show (4:3)</PresentationFormat>
  <Paragraphs>211</Paragraphs>
  <Slides>36</Slides>
  <Notes>36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Default Design</vt:lpstr>
      <vt:lpstr>Equation</vt:lpstr>
      <vt:lpstr>Document</vt:lpstr>
      <vt:lpstr>Slide 1</vt:lpstr>
      <vt:lpstr> REAL  STRATEGIC OPTIONS</vt:lpstr>
      <vt:lpstr>Introduction</vt:lpstr>
      <vt:lpstr> STRATEGY FOR FIRST MOVER</vt:lpstr>
      <vt:lpstr>BEING FIRST ADVANTAGE MEASUREMENT</vt:lpstr>
      <vt:lpstr>MBS Applications</vt:lpstr>
      <vt:lpstr>METHODOLOGY</vt:lpstr>
      <vt:lpstr>I  TSEKREKOS (2003)</vt:lpstr>
      <vt:lpstr>EASY to USE: COMPETITIVE REAL OPTIONS MODEL</vt:lpstr>
      <vt:lpstr>Positive Root</vt:lpstr>
      <vt:lpstr>The leader’s value function</vt:lpstr>
      <vt:lpstr>LEADER’S TRIGGER</vt:lpstr>
      <vt:lpstr>LEADER TRIGGER, IF β1=2</vt:lpstr>
      <vt:lpstr>Example</vt:lpstr>
      <vt:lpstr>PAXSON &amp; PINTO (04, 05)</vt:lpstr>
      <vt:lpstr>II Paxson &amp; Pinto (Review of Financial Economics, 2005)</vt:lpstr>
      <vt:lpstr>The Game</vt:lpstr>
      <vt:lpstr>Endogenous Roles</vt:lpstr>
      <vt:lpstr>P &amp; Q</vt:lpstr>
      <vt:lpstr>The follower’s value function</vt:lpstr>
      <vt:lpstr>The follower’s value function  (cont.)</vt:lpstr>
      <vt:lpstr>The follower’s value function  (cont.)</vt:lpstr>
      <vt:lpstr>The leader’s value function</vt:lpstr>
      <vt:lpstr>The leader’s value function (cont.)</vt:lpstr>
      <vt:lpstr>Slide 25</vt:lpstr>
      <vt:lpstr>Sensitivity of leader and follower value function to quantity (of follower)</vt:lpstr>
      <vt:lpstr>III Paxson &amp; Pinto (2004), Paxson &amp; Melmane (2009)</vt:lpstr>
      <vt:lpstr>Follower’s value function</vt:lpstr>
      <vt:lpstr>The follower’s value function (cont.)</vt:lpstr>
      <vt:lpstr>The leader’s value function</vt:lpstr>
      <vt:lpstr>LEADER’S TRIGGER</vt:lpstr>
      <vt:lpstr>Slide 32</vt:lpstr>
      <vt:lpstr>HORSES for COURSES</vt:lpstr>
      <vt:lpstr>Application</vt:lpstr>
      <vt:lpstr>Slide 35</vt:lpstr>
      <vt:lpstr>Slide 36</vt:lpstr>
    </vt:vector>
  </TitlesOfParts>
  <Company>Manchester Business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REAL_COMPETITIVE_OPTIONS</dc:title>
  <dc:subject>PREEMPTION</dc:subject>
  <dc:creator>Professor Dean A. Paxson</dc:creator>
  <cp:lastModifiedBy>dp</cp:lastModifiedBy>
  <cp:revision>140</cp:revision>
  <cp:lastPrinted>2001-04-23T04:06:28Z</cp:lastPrinted>
  <dcterms:created xsi:type="dcterms:W3CDTF">1998-02-22T14:16:52Z</dcterms:created>
  <dcterms:modified xsi:type="dcterms:W3CDTF">2016-03-12T12:31:43Z</dcterms:modified>
</cp:coreProperties>
</file>